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318" r:id="rId2"/>
    <p:sldId id="317" r:id="rId3"/>
    <p:sldId id="315" r:id="rId4"/>
    <p:sldId id="316" r:id="rId5"/>
    <p:sldId id="312" r:id="rId6"/>
    <p:sldId id="313" r:id="rId7"/>
    <p:sldId id="319" r:id="rId8"/>
    <p:sldId id="320" r:id="rId9"/>
    <p:sldId id="321" r:id="rId10"/>
    <p:sldId id="322" r:id="rId11"/>
    <p:sldId id="324" r:id="rId12"/>
    <p:sldId id="32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30" autoAdjust="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A46DC9-49BC-4791-904B-BB286C5BC7D3}" type="datetimeFigureOut">
              <a:rPr lang="en-CA" smtClean="0"/>
              <a:t>2019-11-22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7CBAF8-9445-41EE-810B-5D920778D9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4114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7F754-C3D8-4F8C-9F61-1C78E38AA202}" type="datetime1">
              <a:rPr lang="en-CA" smtClean="0"/>
              <a:t>2019-11-22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9E426-EA02-44F5-8D99-2B163C1333F3}" type="datetime1">
              <a:rPr lang="en-CA" smtClean="0"/>
              <a:t>2019-11-22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704F-0C0E-4A4F-930F-EDEE77E42986}" type="datetime1">
              <a:rPr lang="en-CA" smtClean="0"/>
              <a:t>2019-11-22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F0B4D-7B2F-49E9-8C9A-65916EC8EB35}" type="datetime1">
              <a:rPr lang="en-CA" smtClean="0"/>
              <a:t>2019-11-22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42209-01EA-41E3-AF01-DA6CDC1CC0FF}" type="datetime1">
              <a:rPr lang="en-CA" smtClean="0"/>
              <a:t>2019-11-22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9328-CB17-4DBC-824D-8A6385F263DC}" type="datetime1">
              <a:rPr lang="en-CA" smtClean="0"/>
              <a:t>2019-11-22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15FB-FDD0-45B6-9807-A8D1A886A9DE}" type="datetime1">
              <a:rPr lang="en-CA" smtClean="0"/>
              <a:t>2019-11-22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BE35-4866-46B7-9931-314D26801EB9}" type="datetime1">
              <a:rPr lang="en-CA" smtClean="0"/>
              <a:t>2019-11-22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C73F4-A725-493D-9511-1506DC3413D8}" type="datetime1">
              <a:rPr lang="en-CA" smtClean="0"/>
              <a:t>2019-11-22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DAB73-6015-4E7A-B471-0A3C7E785595}" type="datetime1">
              <a:rPr lang="en-CA" smtClean="0"/>
              <a:t>2019-11-22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B7D2B-5B7D-4616-A49F-A23B202176E8}" type="datetime1">
              <a:rPr lang="en-CA" smtClean="0"/>
              <a:t>2019-11-22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B444633-6C4C-4993-99FF-529962CB7D01}" type="datetime1">
              <a:rPr lang="en-CA" smtClean="0"/>
              <a:t>2019-11-22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624" y="260648"/>
            <a:ext cx="7543800" cy="2593975"/>
          </a:xfrm>
        </p:spPr>
        <p:txBody>
          <a:bodyPr/>
          <a:lstStyle/>
          <a:p>
            <a:r>
              <a:rPr lang="en-US" sz="4400" dirty="0" err="1" smtClean="0"/>
              <a:t>Ch</a:t>
            </a:r>
            <a:r>
              <a:rPr lang="en-US" sz="4400" dirty="0" smtClean="0"/>
              <a:t> 112</a:t>
            </a:r>
            <a:br>
              <a:rPr lang="en-US" sz="4400" dirty="0" smtClean="0"/>
            </a:br>
            <a:r>
              <a:rPr lang="ar-IQ" sz="4400" dirty="0" smtClean="0"/>
              <a:t>المحاضرة الاولى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09053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10</a:t>
            </a:fld>
            <a:endParaRPr lang="en-CA"/>
          </a:p>
        </p:txBody>
      </p:sp>
      <p:sp>
        <p:nvSpPr>
          <p:cNvPr id="5" name="Rectangle 4"/>
          <p:cNvSpPr/>
          <p:nvPr/>
        </p:nvSpPr>
        <p:spPr>
          <a:xfrm>
            <a:off x="539552" y="2605532"/>
            <a:ext cx="612068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376659"/>
            <a:ext cx="2880320" cy="940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701" y="1626608"/>
            <a:ext cx="1852905" cy="500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6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34119"/>
            <a:ext cx="4554740" cy="1974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9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49816"/>
            <a:ext cx="4179502" cy="1526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80" name="Picture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1017" y="2782496"/>
            <a:ext cx="3842543" cy="1677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3297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11</a:t>
            </a:fld>
            <a:endParaRPr lang="en-CA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3528392" cy="188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636912"/>
            <a:ext cx="5291137" cy="287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53670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12</a:t>
            </a:fld>
            <a:endParaRPr lang="en-CA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92696"/>
            <a:ext cx="6107004" cy="2724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861048"/>
            <a:ext cx="4933958" cy="1600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1515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764704"/>
            <a:ext cx="6461760" cy="5162128"/>
          </a:xfrm>
        </p:spPr>
        <p:txBody>
          <a:bodyPr/>
          <a:lstStyle/>
          <a:p>
            <a:endParaRPr lang="en-US" dirty="0" smtClean="0"/>
          </a:p>
          <a:p>
            <a:r>
              <a:rPr lang="en-US" sz="2800" b="1" dirty="0"/>
              <a:t>Hydrocarbons</a:t>
            </a:r>
            <a:endParaRPr lang="en-US" sz="2800" b="1" dirty="0"/>
          </a:p>
          <a:p>
            <a:endParaRPr lang="en-US" dirty="0" smtClean="0"/>
          </a:p>
          <a:p>
            <a:r>
              <a:rPr lang="en-US" dirty="0" smtClean="0"/>
              <a:t>Hydrocarbons </a:t>
            </a:r>
            <a:r>
              <a:rPr lang="en-US" dirty="0"/>
              <a:t>are the important sources of </a:t>
            </a:r>
            <a:r>
              <a:rPr lang="en-US" dirty="0" smtClean="0"/>
              <a:t>energy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term ‘hydrocarbon’ is self-explanatory which means</a:t>
            </a:r>
          </a:p>
          <a:p>
            <a:r>
              <a:rPr lang="en-US" dirty="0"/>
              <a:t>compounds of carbon and hydrogen only. Hydrocarbons</a:t>
            </a:r>
          </a:p>
          <a:p>
            <a:r>
              <a:rPr lang="en-US" dirty="0"/>
              <a:t>play a key role in our daily life. You must be familiar with</a:t>
            </a:r>
          </a:p>
          <a:p>
            <a:r>
              <a:rPr lang="en-US" dirty="0"/>
              <a:t>the terms ‘LPG’ and ‘CNG’ used as fuels. LPG is the</a:t>
            </a:r>
          </a:p>
          <a:p>
            <a:r>
              <a:rPr lang="en-US" dirty="0"/>
              <a:t>abbreviated form of </a:t>
            </a:r>
            <a:r>
              <a:rPr lang="en-US" dirty="0" err="1"/>
              <a:t>liquified</a:t>
            </a:r>
            <a:r>
              <a:rPr lang="en-US" dirty="0"/>
              <a:t> petroleum gas whereas CNG</a:t>
            </a:r>
          </a:p>
          <a:p>
            <a:r>
              <a:rPr lang="en-US" dirty="0"/>
              <a:t>stands for compressed natural gas. Another term ‘LNG’</a:t>
            </a:r>
          </a:p>
          <a:p>
            <a:r>
              <a:rPr lang="en-US" dirty="0"/>
              <a:t>(</a:t>
            </a:r>
            <a:r>
              <a:rPr lang="en-US" dirty="0" err="1"/>
              <a:t>liquified</a:t>
            </a:r>
            <a:r>
              <a:rPr lang="en-US" dirty="0"/>
              <a:t> natural gas) is also in news these days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96376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/>
              <a:t>This </a:t>
            </a:r>
            <a:r>
              <a:rPr lang="en-US" dirty="0" smtClean="0"/>
              <a:t>is also </a:t>
            </a:r>
            <a:r>
              <a:rPr lang="en-US" dirty="0"/>
              <a:t>a fuel and is obtained by </a:t>
            </a:r>
            <a:r>
              <a:rPr lang="en-US" dirty="0" err="1"/>
              <a:t>liquifaction</a:t>
            </a:r>
            <a:r>
              <a:rPr lang="en-US" dirty="0"/>
              <a:t> of natural gas.</a:t>
            </a:r>
          </a:p>
          <a:p>
            <a:pPr marL="114300" indent="0">
              <a:buNone/>
            </a:pPr>
            <a:r>
              <a:rPr lang="en-US" dirty="0"/>
              <a:t>Petrol, diesel and kerosene oil are obtained by the fractional</a:t>
            </a:r>
          </a:p>
          <a:p>
            <a:pPr marL="114300" indent="0">
              <a:buNone/>
            </a:pPr>
            <a:r>
              <a:rPr lang="en-US" dirty="0"/>
              <a:t>distillation of petroleum found under the earth’s crust.</a:t>
            </a:r>
          </a:p>
          <a:p>
            <a:pPr marL="114300" indent="0">
              <a:buNone/>
            </a:pPr>
            <a:r>
              <a:rPr lang="en-US" dirty="0"/>
              <a:t>Coal gas is obtained by the destructive distillation of coal.</a:t>
            </a:r>
          </a:p>
          <a:p>
            <a:pPr marL="114300" indent="0">
              <a:buNone/>
            </a:pPr>
            <a:r>
              <a:rPr lang="en-US" dirty="0"/>
              <a:t>Natural gas is found in upper strata during drilling of oil</a:t>
            </a:r>
          </a:p>
          <a:p>
            <a:pPr marL="114300" indent="0">
              <a:buNone/>
            </a:pPr>
            <a:r>
              <a:rPr lang="en-US" dirty="0"/>
              <a:t>wells. The gas after compression is known as compressed</a:t>
            </a:r>
          </a:p>
          <a:p>
            <a:pPr marL="114300" indent="0">
              <a:buNone/>
            </a:pPr>
            <a:r>
              <a:rPr lang="en-US" dirty="0"/>
              <a:t>natural gas. LPG is used as a domestic fuel with the least</a:t>
            </a:r>
          </a:p>
          <a:p>
            <a:pPr marL="114300" indent="0">
              <a:buNone/>
            </a:pPr>
            <a:r>
              <a:rPr lang="en-US" dirty="0"/>
              <a:t>pollution. Kerosene oil is also used as a domestic fuel but</a:t>
            </a:r>
          </a:p>
          <a:p>
            <a:pPr marL="114300" indent="0">
              <a:buNone/>
            </a:pPr>
            <a:r>
              <a:rPr lang="en-US" dirty="0"/>
              <a:t>it causes some pollution. Automobiles need fuels like petrol,</a:t>
            </a:r>
          </a:p>
          <a:p>
            <a:pPr marL="114300" indent="0">
              <a:buNone/>
            </a:pPr>
            <a:r>
              <a:rPr lang="en-US" dirty="0"/>
              <a:t>diesel and CNG. Petrol and CNG operated automobiles</a:t>
            </a:r>
          </a:p>
          <a:p>
            <a:pPr marL="114300" indent="0">
              <a:buNone/>
            </a:pPr>
            <a:r>
              <a:rPr lang="en-US" dirty="0"/>
              <a:t>cause less pollution.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38326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764704"/>
            <a:ext cx="7620000" cy="5328592"/>
          </a:xfrm>
        </p:spPr>
        <p:txBody>
          <a:bodyPr/>
          <a:lstStyle/>
          <a:p>
            <a:pPr marL="114300" indent="0">
              <a:buNone/>
            </a:pPr>
            <a:r>
              <a:rPr lang="en-US" dirty="0"/>
              <a:t>All these fuels contain mixture </a:t>
            </a:r>
            <a:r>
              <a:rPr lang="en-US" dirty="0" smtClean="0"/>
              <a:t>of hydrocarbons</a:t>
            </a:r>
            <a:r>
              <a:rPr lang="en-US" dirty="0"/>
              <a:t>, which are sources of energy. </a:t>
            </a:r>
            <a:r>
              <a:rPr lang="en-US" dirty="0" smtClean="0"/>
              <a:t>Hydrocarbons are </a:t>
            </a:r>
            <a:r>
              <a:rPr lang="en-US" dirty="0"/>
              <a:t>also used for the manufacture of polymers </a:t>
            </a:r>
            <a:r>
              <a:rPr lang="en-US" dirty="0" smtClean="0"/>
              <a:t>like polythene</a:t>
            </a:r>
            <a:r>
              <a:rPr lang="en-US" dirty="0"/>
              <a:t>, </a:t>
            </a:r>
            <a:r>
              <a:rPr lang="en-US" dirty="0" err="1"/>
              <a:t>polypropene</a:t>
            </a:r>
            <a:r>
              <a:rPr lang="en-US" dirty="0"/>
              <a:t>, polystyrene etc. </a:t>
            </a:r>
            <a:r>
              <a:rPr lang="en-US" dirty="0" smtClean="0"/>
              <a:t>Higher hydrocarbons </a:t>
            </a:r>
            <a:r>
              <a:rPr lang="en-US" dirty="0"/>
              <a:t>are used as solvents for paints. They are </a:t>
            </a:r>
            <a:r>
              <a:rPr lang="en-US" dirty="0" smtClean="0"/>
              <a:t>also used </a:t>
            </a:r>
            <a:r>
              <a:rPr lang="en-US" dirty="0"/>
              <a:t>as the starting materials for manufacture of </a:t>
            </a:r>
            <a:r>
              <a:rPr lang="en-US" dirty="0" smtClean="0"/>
              <a:t>many dyes </a:t>
            </a:r>
            <a:r>
              <a:rPr lang="en-US" dirty="0"/>
              <a:t>and drugs. Thus, you can well understand </a:t>
            </a:r>
            <a:r>
              <a:rPr lang="en-US" dirty="0" smtClean="0"/>
              <a:t>the importance </a:t>
            </a:r>
            <a:r>
              <a:rPr lang="en-US" dirty="0"/>
              <a:t>of hydrocarbons in your daily life. In this </a:t>
            </a:r>
            <a:r>
              <a:rPr lang="en-US" dirty="0" smtClean="0"/>
              <a:t>unit, you </a:t>
            </a:r>
            <a:r>
              <a:rPr lang="en-US" dirty="0"/>
              <a:t>will learn more about </a:t>
            </a:r>
            <a:r>
              <a:rPr lang="en-US" dirty="0" smtClean="0"/>
              <a:t>hydrocarbons.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b="1" dirty="0"/>
              <a:t>CLASSIFICATION</a:t>
            </a:r>
          </a:p>
          <a:p>
            <a:pPr marL="114300" indent="0">
              <a:buNone/>
            </a:pPr>
            <a:r>
              <a:rPr lang="en-US" dirty="0"/>
              <a:t>Hydrocarbons are of different types. Depending upon the</a:t>
            </a:r>
          </a:p>
          <a:p>
            <a:pPr marL="114300" indent="0">
              <a:buNone/>
            </a:pPr>
            <a:r>
              <a:rPr lang="en-US" dirty="0"/>
              <a:t>types of carbon-carbon bonds present, they can be</a:t>
            </a:r>
          </a:p>
          <a:p>
            <a:pPr marL="114300" indent="0">
              <a:buNone/>
            </a:pPr>
            <a:r>
              <a:rPr lang="en-US" dirty="0"/>
              <a:t>classified into three main categories – (i) saturated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52026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Hydrocarbons </a:t>
            </a:r>
            <a:r>
              <a:rPr lang="en-US" dirty="0"/>
              <a:t>are of different types. Depending upon the</a:t>
            </a:r>
          </a:p>
          <a:p>
            <a:pPr marL="114300" indent="0">
              <a:buNone/>
            </a:pPr>
            <a:r>
              <a:rPr lang="en-US" dirty="0"/>
              <a:t>types of carbon-carbon bonds present, they can be</a:t>
            </a:r>
          </a:p>
          <a:p>
            <a:pPr marL="114300" indent="0">
              <a:buNone/>
            </a:pPr>
            <a:r>
              <a:rPr lang="en-US" dirty="0"/>
              <a:t>classified into three main categories – (i) </a:t>
            </a:r>
            <a:r>
              <a:rPr lang="en-US" dirty="0" smtClean="0"/>
              <a:t>saturated (</a:t>
            </a:r>
            <a:r>
              <a:rPr lang="en-US" dirty="0"/>
              <a:t>ii) unsaturated and (iii) aromatic hydrocarbons. Saturated hydrocarbons contain carbon-carbon and carbon-hydrogen single bonds. If different carbon atoms are joined together to form open chain of carbon atoms with single bonds, they are termed as </a:t>
            </a:r>
            <a:r>
              <a:rPr lang="en-US" dirty="0" smtClean="0"/>
              <a:t>alkanes.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0464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 smtClean="0"/>
              <a:t>. </a:t>
            </a:r>
            <a:r>
              <a:rPr lang="en-US" dirty="0"/>
              <a:t>On the other hand, if carbon </a:t>
            </a:r>
            <a:r>
              <a:rPr lang="en-US" dirty="0" smtClean="0"/>
              <a:t>atoms form </a:t>
            </a:r>
            <a:r>
              <a:rPr lang="en-US" dirty="0"/>
              <a:t>a closed chain or a ring, they are </a:t>
            </a:r>
            <a:r>
              <a:rPr lang="en-US" dirty="0" smtClean="0"/>
              <a:t>termed as </a:t>
            </a:r>
            <a:r>
              <a:rPr lang="en-US" dirty="0"/>
              <a:t>cycloalkanes. Unsaturated </a:t>
            </a:r>
            <a:r>
              <a:rPr lang="en-US" dirty="0" smtClean="0"/>
              <a:t>hydrocarbons contain </a:t>
            </a:r>
            <a:r>
              <a:rPr lang="en-US" dirty="0"/>
              <a:t>carbon-carbon multiple bonds </a:t>
            </a:r>
            <a:r>
              <a:rPr lang="en-US" dirty="0" smtClean="0"/>
              <a:t>– double </a:t>
            </a:r>
            <a:r>
              <a:rPr lang="en-US" dirty="0"/>
              <a:t>bonds, triple bonds or both. </a:t>
            </a:r>
            <a:r>
              <a:rPr lang="en-US" dirty="0" smtClean="0"/>
              <a:t>Aromatic hydrocarbons </a:t>
            </a:r>
            <a:r>
              <a:rPr lang="en-US" dirty="0"/>
              <a:t>are a special type of </a:t>
            </a:r>
            <a:r>
              <a:rPr lang="en-US" dirty="0" smtClean="0"/>
              <a:t>cyclic compounds</a:t>
            </a:r>
            <a:r>
              <a:rPr lang="en-US" dirty="0"/>
              <a:t>. You can construct a large </a:t>
            </a:r>
            <a:r>
              <a:rPr lang="en-US" dirty="0" smtClean="0"/>
              <a:t>number of </a:t>
            </a:r>
            <a:r>
              <a:rPr lang="en-US" dirty="0"/>
              <a:t>models of such molecules of both </a:t>
            </a:r>
            <a:r>
              <a:rPr lang="en-US" dirty="0" smtClean="0"/>
              <a:t>types (open </a:t>
            </a:r>
            <a:r>
              <a:rPr lang="en-US" dirty="0"/>
              <a:t>chain and close chain) keeping in </a:t>
            </a:r>
            <a:r>
              <a:rPr lang="en-US" dirty="0" smtClean="0"/>
              <a:t>mind that </a:t>
            </a:r>
            <a:r>
              <a:rPr lang="en-US" dirty="0"/>
              <a:t>carbon is tetravalent and hydrogen </a:t>
            </a:r>
            <a:r>
              <a:rPr lang="en-US" dirty="0" smtClean="0"/>
              <a:t>is monovalent</a:t>
            </a:r>
            <a:r>
              <a:rPr lang="en-US" dirty="0"/>
              <a:t>. For making models of </a:t>
            </a:r>
            <a:r>
              <a:rPr lang="en-US" dirty="0" smtClean="0"/>
              <a:t>alkanes, you </a:t>
            </a:r>
            <a:r>
              <a:rPr lang="en-US" dirty="0"/>
              <a:t>can use toothpicks for bonds </a:t>
            </a:r>
            <a:r>
              <a:rPr lang="en-US" dirty="0" smtClean="0"/>
              <a:t>and </a:t>
            </a:r>
            <a:r>
              <a:rPr lang="en-US" dirty="0" err="1" smtClean="0"/>
              <a:t>plasticine</a:t>
            </a:r>
            <a:r>
              <a:rPr lang="en-US" dirty="0" smtClean="0"/>
              <a:t> </a:t>
            </a:r>
            <a:r>
              <a:rPr lang="en-US" dirty="0"/>
              <a:t>balls for atoms. For alkenes, </a:t>
            </a:r>
            <a:r>
              <a:rPr lang="en-US" dirty="0" smtClean="0"/>
              <a:t>alkynes and </a:t>
            </a:r>
            <a:r>
              <a:rPr lang="en-US" dirty="0"/>
              <a:t>aromatic hydrocarbons, spring models can</a:t>
            </a:r>
          </a:p>
          <a:p>
            <a:pPr marL="114300" indent="0">
              <a:buNone/>
            </a:pPr>
            <a:r>
              <a:rPr lang="en-US" dirty="0"/>
              <a:t>be constructed.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63078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7</a:t>
            </a:fld>
            <a:endParaRPr lang="en-CA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en-US" dirty="0" smtClean="0"/>
              <a:t>ALKANES </a:t>
            </a:r>
          </a:p>
          <a:p>
            <a:pPr marL="114300" indent="0">
              <a:buNone/>
            </a:pPr>
            <a:r>
              <a:rPr lang="en-US" dirty="0" smtClean="0"/>
              <a:t>As </a:t>
            </a:r>
            <a:r>
              <a:rPr lang="en-US" dirty="0"/>
              <a:t>already mentioned, alkanes are </a:t>
            </a:r>
            <a:r>
              <a:rPr lang="en-US" dirty="0" smtClean="0"/>
              <a:t>saturated open </a:t>
            </a:r>
            <a:r>
              <a:rPr lang="en-US" dirty="0"/>
              <a:t>chain hydrocarbons containing</a:t>
            </a:r>
          </a:p>
          <a:p>
            <a:pPr marL="114300" indent="0">
              <a:buNone/>
            </a:pPr>
            <a:r>
              <a:rPr lang="en-US" dirty="0"/>
              <a:t>carbon - carbon single bonds. Methane (</a:t>
            </a:r>
            <a:r>
              <a:rPr lang="en-US" dirty="0" smtClean="0"/>
              <a:t>CH4) is </a:t>
            </a:r>
            <a:r>
              <a:rPr lang="en-US" dirty="0"/>
              <a:t>the first member of this family. Methane is </a:t>
            </a:r>
            <a:r>
              <a:rPr lang="en-US" dirty="0" smtClean="0"/>
              <a:t>a gas </a:t>
            </a:r>
            <a:r>
              <a:rPr lang="en-US" dirty="0"/>
              <a:t>found in coal mines and marshy places. </a:t>
            </a:r>
            <a:r>
              <a:rPr lang="en-US" dirty="0" smtClean="0"/>
              <a:t>If you </a:t>
            </a:r>
            <a:r>
              <a:rPr lang="en-US" dirty="0"/>
              <a:t>replace one hydrogen atom of methane </a:t>
            </a:r>
            <a:r>
              <a:rPr lang="en-US" dirty="0" smtClean="0"/>
              <a:t>by carbon </a:t>
            </a:r>
            <a:r>
              <a:rPr lang="en-US" dirty="0"/>
              <a:t>and join the required number </a:t>
            </a:r>
            <a:r>
              <a:rPr lang="en-US" dirty="0" smtClean="0"/>
              <a:t>of </a:t>
            </a:r>
            <a:r>
              <a:rPr lang="en-US" dirty="0" err="1" smtClean="0"/>
              <a:t>hydrogens</a:t>
            </a:r>
            <a:r>
              <a:rPr lang="en-US" dirty="0" smtClean="0"/>
              <a:t> </a:t>
            </a:r>
            <a:r>
              <a:rPr lang="en-US" dirty="0"/>
              <a:t>to satisfy the </a:t>
            </a:r>
            <a:r>
              <a:rPr lang="en-US" dirty="0" err="1"/>
              <a:t>tetravalence</a:t>
            </a:r>
            <a:r>
              <a:rPr lang="en-US" dirty="0"/>
              <a:t> of </a:t>
            </a:r>
            <a:r>
              <a:rPr lang="en-US" dirty="0" smtClean="0"/>
              <a:t>the other </a:t>
            </a:r>
            <a:r>
              <a:rPr lang="en-US" dirty="0"/>
              <a:t>carbon atom, what do you get? You </a:t>
            </a:r>
            <a:r>
              <a:rPr lang="en-US" dirty="0" smtClean="0"/>
              <a:t>get C2H6</a:t>
            </a:r>
            <a:r>
              <a:rPr lang="en-US" dirty="0"/>
              <a:t>. This hydrocarbon with </a:t>
            </a:r>
            <a:r>
              <a:rPr lang="en-US" dirty="0" smtClean="0"/>
              <a:t>molecular formula </a:t>
            </a:r>
            <a:r>
              <a:rPr lang="en-US" dirty="0"/>
              <a:t>C2H6 is known as ethane. Thus </a:t>
            </a:r>
            <a:r>
              <a:rPr lang="en-US" dirty="0" smtClean="0"/>
              <a:t>you can </a:t>
            </a:r>
            <a:r>
              <a:rPr lang="en-US" dirty="0"/>
              <a:t>consider C2H6 as derived from CH4 </a:t>
            </a:r>
            <a:r>
              <a:rPr lang="en-US" dirty="0" smtClean="0"/>
              <a:t>by replacing </a:t>
            </a:r>
            <a:r>
              <a:rPr lang="en-US" dirty="0"/>
              <a:t>one hydrogen atom by -CH3 </a:t>
            </a:r>
            <a:r>
              <a:rPr lang="en-US" dirty="0" err="1" smtClean="0"/>
              <a:t>group.Go</a:t>
            </a:r>
            <a:r>
              <a:rPr lang="en-US" dirty="0" smtClean="0"/>
              <a:t> </a:t>
            </a:r>
            <a:r>
              <a:rPr lang="en-US" dirty="0"/>
              <a:t>on constructing alkanes by doing </a:t>
            </a:r>
            <a:r>
              <a:rPr lang="en-US" dirty="0" smtClean="0"/>
              <a:t>this theoretical </a:t>
            </a:r>
            <a:r>
              <a:rPr lang="en-US" dirty="0"/>
              <a:t>exercise i.e., replacing </a:t>
            </a:r>
            <a:r>
              <a:rPr lang="en-US" dirty="0" smtClean="0"/>
              <a:t>hydrogen atom </a:t>
            </a:r>
            <a:r>
              <a:rPr lang="en-US" dirty="0"/>
              <a:t>by –CH3 group. The next molecules will</a:t>
            </a:r>
          </a:p>
          <a:p>
            <a:pPr marL="114300" indent="0">
              <a:buNone/>
            </a:pPr>
            <a:r>
              <a:rPr lang="en-US" dirty="0"/>
              <a:t>be C3H8, C4H10 …</a:t>
            </a:r>
          </a:p>
        </p:txBody>
      </p:sp>
    </p:spTree>
    <p:extLst>
      <p:ext uri="{BB962C8B-B14F-4D97-AF65-F5344CB8AC3E}">
        <p14:creationId xmlns:p14="http://schemas.microsoft.com/office/powerpoint/2010/main" val="724250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7620000" cy="5924128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These hydrocarbons </a:t>
            </a:r>
            <a:r>
              <a:rPr lang="en-US" dirty="0"/>
              <a:t>are inert </a:t>
            </a:r>
            <a:r>
              <a:rPr lang="en-US" dirty="0" smtClean="0"/>
              <a:t>under normal </a:t>
            </a:r>
            <a:r>
              <a:rPr lang="en-US" dirty="0"/>
              <a:t>conditions as they do not react </a:t>
            </a:r>
            <a:r>
              <a:rPr lang="en-US" dirty="0" smtClean="0"/>
              <a:t>with acids</a:t>
            </a:r>
            <a:r>
              <a:rPr lang="en-US" dirty="0"/>
              <a:t>, bases and other reagents. Hence, </a:t>
            </a:r>
            <a:r>
              <a:rPr lang="en-US" dirty="0" smtClean="0"/>
              <a:t>they</a:t>
            </a:r>
          </a:p>
          <a:p>
            <a:pPr marL="114300" indent="0">
              <a:buNone/>
            </a:pPr>
            <a:r>
              <a:rPr lang="en-US" dirty="0" smtClean="0"/>
              <a:t>were earlier known as </a:t>
            </a:r>
            <a:r>
              <a:rPr lang="en-US" dirty="0" err="1" smtClean="0"/>
              <a:t>paraffins</a:t>
            </a:r>
            <a:r>
              <a:rPr lang="en-US" dirty="0" smtClean="0"/>
              <a:t> (</a:t>
            </a:r>
            <a:r>
              <a:rPr lang="en-US" dirty="0" err="1" smtClean="0"/>
              <a:t>latin</a:t>
            </a:r>
            <a:r>
              <a:rPr lang="en-US" dirty="0" smtClean="0"/>
              <a:t> : </a:t>
            </a:r>
            <a:r>
              <a:rPr lang="en-US" dirty="0" err="1" smtClean="0"/>
              <a:t>parum</a:t>
            </a:r>
            <a:r>
              <a:rPr lang="en-US" dirty="0" smtClean="0"/>
              <a:t>, </a:t>
            </a:r>
            <a:r>
              <a:rPr lang="en-US" dirty="0" err="1" smtClean="0"/>
              <a:t>ittle</a:t>
            </a:r>
            <a:r>
              <a:rPr lang="en-US" dirty="0"/>
              <a:t>; </a:t>
            </a:r>
            <a:r>
              <a:rPr lang="en-US" dirty="0" err="1"/>
              <a:t>affinis</a:t>
            </a:r>
            <a:r>
              <a:rPr lang="en-US" dirty="0"/>
              <a:t>, affinity). Can you think of </a:t>
            </a:r>
            <a:r>
              <a:rPr lang="en-US" dirty="0" err="1"/>
              <a:t>thegeneral</a:t>
            </a:r>
            <a:r>
              <a:rPr lang="en-US" dirty="0"/>
              <a:t> formula for alkane family </a:t>
            </a:r>
            <a:r>
              <a:rPr lang="en-US" dirty="0" smtClean="0"/>
              <a:t>or homologous </a:t>
            </a:r>
            <a:r>
              <a:rPr lang="en-US" dirty="0"/>
              <a:t>series? The general formula </a:t>
            </a:r>
            <a:r>
              <a:rPr lang="en-US" dirty="0" smtClean="0"/>
              <a:t>for alkanes </a:t>
            </a:r>
            <a:r>
              <a:rPr lang="en-US" dirty="0"/>
              <a:t>is CnH2n+2, where n stands for </a:t>
            </a:r>
            <a:r>
              <a:rPr lang="en-US" dirty="0" smtClean="0"/>
              <a:t>number of </a:t>
            </a:r>
            <a:r>
              <a:rPr lang="en-US" dirty="0"/>
              <a:t>carbon atoms and 2n+2 for number </a:t>
            </a:r>
            <a:r>
              <a:rPr lang="en-US" dirty="0" smtClean="0"/>
              <a:t>of hydrogen </a:t>
            </a:r>
            <a:r>
              <a:rPr lang="en-US" dirty="0"/>
              <a:t>atoms in the molecule. Can </a:t>
            </a:r>
            <a:r>
              <a:rPr lang="en-US" dirty="0" smtClean="0"/>
              <a:t>you recall </a:t>
            </a:r>
            <a:r>
              <a:rPr lang="en-US" dirty="0"/>
              <a:t>the structure of methane? According </a:t>
            </a:r>
            <a:r>
              <a:rPr lang="en-US" dirty="0" smtClean="0"/>
              <a:t>to VSEPR </a:t>
            </a:r>
            <a:r>
              <a:rPr lang="en-US" dirty="0"/>
              <a:t>theory (Unit 4), methane has </a:t>
            </a:r>
            <a:r>
              <a:rPr lang="en-US" dirty="0" smtClean="0"/>
              <a:t>a tetrahedral </a:t>
            </a:r>
            <a:r>
              <a:rPr lang="en-US" dirty="0"/>
              <a:t>structure (Fig. 13.1) which </a:t>
            </a:r>
            <a:r>
              <a:rPr lang="en-US" dirty="0" smtClean="0"/>
              <a:t>is </a:t>
            </a:r>
            <a:r>
              <a:rPr lang="en-US" dirty="0" err="1" smtClean="0"/>
              <a:t>multiplanar</a:t>
            </a:r>
            <a:r>
              <a:rPr lang="en-US" dirty="0"/>
              <a:t>, in which carbon atom lies at </a:t>
            </a:r>
            <a:r>
              <a:rPr lang="en-US" dirty="0" smtClean="0"/>
              <a:t>the  </a:t>
            </a:r>
            <a:r>
              <a:rPr lang="en-US" dirty="0" err="1" smtClean="0"/>
              <a:t>centre</a:t>
            </a:r>
            <a:r>
              <a:rPr lang="en-US" dirty="0" smtClean="0"/>
              <a:t> </a:t>
            </a:r>
            <a:r>
              <a:rPr lang="en-US" dirty="0"/>
              <a:t>and the four hydrogen atoms lie at </a:t>
            </a:r>
            <a:r>
              <a:rPr lang="en-US" dirty="0" smtClean="0"/>
              <a:t>the four </a:t>
            </a:r>
            <a:r>
              <a:rPr lang="en-US" dirty="0"/>
              <a:t>corners of a regular tetrahedron. </a:t>
            </a:r>
            <a:r>
              <a:rPr lang="en-US" dirty="0" smtClean="0"/>
              <a:t>All H-C-H </a:t>
            </a:r>
            <a:r>
              <a:rPr lang="en-US" dirty="0"/>
              <a:t>bond angles are of 109.5°.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8</a:t>
            </a:fld>
            <a:endParaRPr lang="en-CA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0688"/>
            <a:ext cx="4342702" cy="945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8768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603" y="620688"/>
            <a:ext cx="7620000" cy="4800600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114300" indent="0">
              <a:buNone/>
            </a:pPr>
            <a:r>
              <a:rPr lang="en-US" dirty="0" smtClean="0"/>
              <a:t>                                    </a:t>
            </a:r>
          </a:p>
          <a:p>
            <a:pPr marL="114300" indent="0">
              <a:buNone/>
            </a:pPr>
            <a:r>
              <a:rPr lang="en-US" dirty="0" smtClean="0"/>
              <a:t>                             </a:t>
            </a:r>
          </a:p>
          <a:p>
            <a:pPr marL="114300" indent="0">
              <a:buNone/>
            </a:pPr>
            <a:r>
              <a:rPr lang="en-US" sz="1600" dirty="0" smtClean="0"/>
              <a:t>                                                                      Structure </a:t>
            </a:r>
            <a:r>
              <a:rPr lang="en-US" sz="1600" dirty="0"/>
              <a:t>of </a:t>
            </a:r>
            <a:r>
              <a:rPr lang="en-US" sz="1600" dirty="0" smtClean="0"/>
              <a:t>methane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b="1" dirty="0" smtClean="0"/>
              <a:t>Nomenclature </a:t>
            </a:r>
            <a:r>
              <a:rPr lang="en-US" b="1" dirty="0"/>
              <a:t>and </a:t>
            </a:r>
            <a:r>
              <a:rPr lang="en-US" b="1" dirty="0" smtClean="0"/>
              <a:t>Isomerism</a:t>
            </a:r>
          </a:p>
          <a:p>
            <a:pPr marL="114300" indent="0">
              <a:buNone/>
            </a:pPr>
            <a:r>
              <a:rPr lang="en-US" dirty="0" smtClean="0"/>
              <a:t>Nomenclature </a:t>
            </a:r>
            <a:r>
              <a:rPr lang="en-US" dirty="0"/>
              <a:t>and isomerism </a:t>
            </a:r>
            <a:r>
              <a:rPr lang="en-US" dirty="0" smtClean="0"/>
              <a:t>in alkanes </a:t>
            </a:r>
            <a:r>
              <a:rPr lang="en-US" dirty="0"/>
              <a:t>can further be understood with </a:t>
            </a:r>
            <a:r>
              <a:rPr lang="en-US" dirty="0" smtClean="0"/>
              <a:t>the help </a:t>
            </a:r>
            <a:r>
              <a:rPr lang="en-US" dirty="0"/>
              <a:t>of a few more examples. Common </a:t>
            </a:r>
            <a:r>
              <a:rPr lang="en-US" dirty="0" smtClean="0"/>
              <a:t>names are </a:t>
            </a:r>
            <a:r>
              <a:rPr lang="en-US" dirty="0"/>
              <a:t>given in parenthesis. First three alkanes</a:t>
            </a:r>
          </a:p>
          <a:p>
            <a:pPr marL="114300" indent="0">
              <a:buNone/>
            </a:pPr>
            <a:r>
              <a:rPr lang="en-US" dirty="0"/>
              <a:t>– methane, ethane and propane have </a:t>
            </a:r>
            <a:r>
              <a:rPr lang="en-US" dirty="0" smtClean="0"/>
              <a:t>only one </a:t>
            </a:r>
            <a:r>
              <a:rPr lang="en-US" dirty="0"/>
              <a:t>structure but higher alkanes can </a:t>
            </a:r>
            <a:r>
              <a:rPr lang="en-US" dirty="0" smtClean="0"/>
              <a:t>have more </a:t>
            </a:r>
            <a:r>
              <a:rPr lang="en-US" dirty="0"/>
              <a:t>than one structure. Let us </a:t>
            </a:r>
            <a:r>
              <a:rPr lang="en-US" dirty="0" smtClean="0"/>
              <a:t>write structures </a:t>
            </a:r>
            <a:r>
              <a:rPr lang="en-US" dirty="0"/>
              <a:t>for C4H10. Four carbon atoms </a:t>
            </a:r>
            <a:r>
              <a:rPr lang="en-US" dirty="0" smtClean="0"/>
              <a:t>of C4H10 </a:t>
            </a:r>
            <a:r>
              <a:rPr lang="en-US" dirty="0"/>
              <a:t>can be joined either in a continuous</a:t>
            </a:r>
          </a:p>
          <a:p>
            <a:pPr marL="114300" indent="0">
              <a:buNone/>
            </a:pPr>
            <a:r>
              <a:rPr lang="en-US" dirty="0"/>
              <a:t>chain or with a branched chain in the</a:t>
            </a:r>
          </a:p>
          <a:p>
            <a:pPr marL="114300" indent="0">
              <a:buNone/>
            </a:pPr>
            <a:r>
              <a:rPr lang="en-US" dirty="0"/>
              <a:t>following two ways 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9</a:t>
            </a:fld>
            <a:endParaRPr lang="en-CA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04664"/>
            <a:ext cx="2487490" cy="1851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84474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2433</TotalTime>
  <Words>872</Words>
  <Application>Microsoft Office PowerPoint</Application>
  <PresentationFormat>On-screen Show (4:3)</PresentationFormat>
  <Paragraphs>76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Adjacency</vt:lpstr>
      <vt:lpstr>Ch 112 المحاضرة الاولى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Synthesis And Characterise Seleno-nitrones  compounds And study their bioactivity</dc:title>
  <dc:creator>asia</dc:creator>
  <cp:lastModifiedBy>DR.Ahmed Saker 2o1O</cp:lastModifiedBy>
  <cp:revision>188</cp:revision>
  <cp:lastPrinted>2014-08-13T19:25:35Z</cp:lastPrinted>
  <dcterms:created xsi:type="dcterms:W3CDTF">2014-08-01T14:26:31Z</dcterms:created>
  <dcterms:modified xsi:type="dcterms:W3CDTF">2019-11-22T16:15:52Z</dcterms:modified>
</cp:coreProperties>
</file>